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9692640" y="-1645920"/>
            <a:ext cx="4572000" cy="4572000"/>
          </a:xfrm>
          <a:prstGeom prst="ellipse">
            <a:avLst/>
          </a:prstGeom>
          <a:solidFill>
            <a:srgbClr val="1E293B"/>
          </a:solidFill>
          <a:ln/>
        </p:spPr>
      </p:sp>
      <p:sp>
        <p:nvSpPr>
          <p:cNvPr id="3" name="Shape 1"/>
          <p:cNvSpPr/>
          <p:nvPr/>
        </p:nvSpPr>
        <p:spPr>
          <a:xfrm>
            <a:off x="-1371600" y="5029200"/>
            <a:ext cx="3657600" cy="3657600"/>
          </a:xfrm>
          <a:prstGeom prst="ellipse">
            <a:avLst/>
          </a:prstGeom>
          <a:solidFill>
            <a:srgbClr val="1E293B"/>
          </a:solidFill>
          <a:ln/>
        </p:spPr>
      </p:sp>
      <p:sp>
        <p:nvSpPr>
          <p:cNvPr id="4" name="Text 2"/>
          <p:cNvSpPr/>
          <p:nvPr/>
        </p:nvSpPr>
        <p:spPr>
          <a:xfrm>
            <a:off x="822960" y="2331720"/>
            <a:ext cx="73152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300" kern="0" dirty="0">
                <a:solidFill>
                  <a:srgbClr val="0891B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PITCH DECK STARTER</a:t>
            </a:r>
            <a:endParaRPr lang="en-US" sz="1300" dirty="0"/>
          </a:p>
        </p:txBody>
      </p:sp>
      <p:sp>
        <p:nvSpPr>
          <p:cNvPr id="5" name="Text 3"/>
          <p:cNvSpPr/>
          <p:nvPr/>
        </p:nvSpPr>
        <p:spPr>
          <a:xfrm>
            <a:off x="822960" y="2697480"/>
            <a:ext cx="960120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44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[Your Company Name]</a:t>
            </a:r>
            <a:endParaRPr lang="en-US" sz="4400" dirty="0"/>
          </a:p>
        </p:txBody>
      </p:sp>
      <p:sp>
        <p:nvSpPr>
          <p:cNvPr id="6" name="Text 4"/>
          <p:cNvSpPr/>
          <p:nvPr/>
        </p:nvSpPr>
        <p:spPr>
          <a:xfrm>
            <a:off x="822960" y="3611880"/>
            <a:ext cx="86868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800" i="1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[One-sentence description of what you do]</a:t>
            </a:r>
            <a:endParaRPr lang="en-US" sz="1800" dirty="0"/>
          </a:p>
        </p:txBody>
      </p:sp>
      <p:sp>
        <p:nvSpPr>
          <p:cNvPr id="7" name="Text 5"/>
          <p:cNvSpPr/>
          <p:nvPr/>
        </p:nvSpPr>
        <p:spPr>
          <a:xfrm>
            <a:off x="822960" y="598932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[Founder Name]  ·  [email@company.com]  ·  [Month Year]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Problem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[Describe the pain point your target customer faces today]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5" name="Text 3"/>
          <p:cNvSpPr/>
          <p:nvPr/>
        </p:nvSpPr>
        <p:spPr>
          <a:xfrm>
            <a:off x="548640" y="21031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210" dirty="0"/>
          </a:p>
        </p:txBody>
      </p:sp>
      <p:sp>
        <p:nvSpPr>
          <p:cNvPr id="6" name="Text 4"/>
          <p:cNvSpPr/>
          <p:nvPr/>
        </p:nvSpPr>
        <p:spPr>
          <a:xfrm>
            <a:off x="1325880" y="2057400"/>
            <a:ext cx="9601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[Pain point one — be specific and quantify it if you can]</a:t>
            </a:r>
            <a:endParaRPr lang="en-US" sz="1500" dirty="0"/>
          </a:p>
        </p:txBody>
      </p:sp>
      <p:sp>
        <p:nvSpPr>
          <p:cNvPr id="7" name="Shape 5"/>
          <p:cNvSpPr/>
          <p:nvPr/>
        </p:nvSpPr>
        <p:spPr>
          <a:xfrm>
            <a:off x="548640" y="315468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8" name="Text 6"/>
          <p:cNvSpPr/>
          <p:nvPr/>
        </p:nvSpPr>
        <p:spPr>
          <a:xfrm>
            <a:off x="548640" y="31546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210" dirty="0"/>
          </a:p>
        </p:txBody>
      </p:sp>
      <p:sp>
        <p:nvSpPr>
          <p:cNvPr id="9" name="Text 7"/>
          <p:cNvSpPr/>
          <p:nvPr/>
        </p:nvSpPr>
        <p:spPr>
          <a:xfrm>
            <a:off x="1325880" y="3108960"/>
            <a:ext cx="9601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[Pain point two — what does this cost the customer in time or money?]</a:t>
            </a:r>
            <a:endParaRPr lang="en-US" sz="1500" dirty="0"/>
          </a:p>
        </p:txBody>
      </p:sp>
      <p:sp>
        <p:nvSpPr>
          <p:cNvPr id="10" name="Shape 8"/>
          <p:cNvSpPr/>
          <p:nvPr/>
        </p:nvSpPr>
        <p:spPr>
          <a:xfrm>
            <a:off x="548640" y="4206240"/>
            <a:ext cx="502920" cy="50292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1" name="Text 9"/>
          <p:cNvSpPr/>
          <p:nvPr/>
        </p:nvSpPr>
        <p:spPr>
          <a:xfrm>
            <a:off x="548640" y="42062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210" dirty="0"/>
          </a:p>
        </p:txBody>
      </p:sp>
      <p:sp>
        <p:nvSpPr>
          <p:cNvPr id="12" name="Text 10"/>
          <p:cNvSpPr/>
          <p:nvPr/>
        </p:nvSpPr>
        <p:spPr>
          <a:xfrm>
            <a:off x="1325880" y="4160520"/>
            <a:ext cx="9601200" cy="594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[Pain point three — why do existing solutions fall short?]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ZolaXTech Pitch Deck Starter</a:t>
            </a:r>
            <a:endParaRPr lang="en-US" sz="900" dirty="0"/>
          </a:p>
        </p:txBody>
      </p:sp>
      <p:sp>
        <p:nvSpPr>
          <p:cNvPr id="14" name="Text 12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Our Solution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9875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[One or two sentences on how your product solves the problem above]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03120"/>
            <a:ext cx="352044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5400000">
              <a:srgbClr val="0F172A">
                <a:alpha val="12000"/>
              </a:srgbClr>
            </a:outerShdw>
          </a:effectLst>
        </p:spPr>
      </p:sp>
      <p:sp>
        <p:nvSpPr>
          <p:cNvPr id="5" name="Shape 3"/>
          <p:cNvSpPr/>
          <p:nvPr/>
        </p:nvSpPr>
        <p:spPr>
          <a:xfrm>
            <a:off x="822960" y="237744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10" dirty="0"/>
          </a:p>
        </p:txBody>
      </p:sp>
      <p:sp>
        <p:nvSpPr>
          <p:cNvPr id="7" name="Text 5"/>
          <p:cNvSpPr/>
          <p:nvPr/>
        </p:nvSpPr>
        <p:spPr>
          <a:xfrm>
            <a:off x="822960" y="30632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benefit one]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822960" y="3520440"/>
            <a:ext cx="2971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[Short supporting detail]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343400" y="2103120"/>
            <a:ext cx="352044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5400000">
              <a:srgbClr val="0F172A">
                <a:alpha val="12000"/>
              </a:srgbClr>
            </a:outerShdw>
          </a:effectLst>
        </p:spPr>
      </p:sp>
      <p:sp>
        <p:nvSpPr>
          <p:cNvPr id="10" name="Shape 8"/>
          <p:cNvSpPr/>
          <p:nvPr/>
        </p:nvSpPr>
        <p:spPr>
          <a:xfrm>
            <a:off x="4617720" y="237744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1" name="Text 9"/>
          <p:cNvSpPr/>
          <p:nvPr/>
        </p:nvSpPr>
        <p:spPr>
          <a:xfrm>
            <a:off x="461772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10" dirty="0"/>
          </a:p>
        </p:txBody>
      </p:sp>
      <p:sp>
        <p:nvSpPr>
          <p:cNvPr id="12" name="Text 10"/>
          <p:cNvSpPr/>
          <p:nvPr/>
        </p:nvSpPr>
        <p:spPr>
          <a:xfrm>
            <a:off x="4617720" y="30632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benefit two]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617720" y="3520440"/>
            <a:ext cx="2971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[Short supporting detail]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8138160" y="2103120"/>
            <a:ext cx="3520440" cy="3108960"/>
          </a:xfrm>
          <a:prstGeom prst="roundRect">
            <a:avLst>
              <a:gd name="adj" fmla="val 2353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  <a:effectLst>
            <a:outerShdw sx="100000" sy="100000" kx="0" ky="0" algn="bl" rotWithShape="0" blurRad="101600" dist="38100" dir="5400000">
              <a:srgbClr val="0F172A">
                <a:alpha val="12000"/>
              </a:srgbClr>
            </a:outerShdw>
          </a:effectLst>
        </p:spPr>
      </p:sp>
      <p:sp>
        <p:nvSpPr>
          <p:cNvPr id="15" name="Shape 13"/>
          <p:cNvSpPr/>
          <p:nvPr/>
        </p:nvSpPr>
        <p:spPr>
          <a:xfrm>
            <a:off x="8412480" y="2377440"/>
            <a:ext cx="502920" cy="50292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6" name="Text 14"/>
          <p:cNvSpPr/>
          <p:nvPr/>
        </p:nvSpPr>
        <p:spPr>
          <a:xfrm>
            <a:off x="8412480" y="23774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1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✓</a:t>
            </a:r>
            <a:endParaRPr lang="en-US" sz="1210" dirty="0"/>
          </a:p>
        </p:txBody>
      </p:sp>
      <p:sp>
        <p:nvSpPr>
          <p:cNvPr id="17" name="Text 15"/>
          <p:cNvSpPr/>
          <p:nvPr/>
        </p:nvSpPr>
        <p:spPr>
          <a:xfrm>
            <a:off x="8412480" y="3063240"/>
            <a:ext cx="29718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[Key benefit three]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8412480" y="3520440"/>
            <a:ext cx="29718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[Short supporting detail]</a:t>
            </a:r>
            <a:endParaRPr lang="en-US" sz="1200" dirty="0"/>
          </a:p>
        </p:txBody>
      </p:sp>
      <p:sp>
        <p:nvSpPr>
          <p:cNvPr id="19" name="Text 17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ZolaXTech Pitch Deck Starter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Market Opportunity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[Cite your source for these figures in the notes]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822960" y="2286000"/>
            <a:ext cx="3291840" cy="2743200"/>
          </a:xfrm>
          <a:prstGeom prst="roundRect">
            <a:avLst>
              <a:gd name="adj" fmla="val 2667"/>
            </a:avLst>
          </a:prstGeom>
          <a:solidFill>
            <a:srgbClr val="F8FAFC"/>
          </a:solidFill>
          <a:ln/>
        </p:spPr>
      </p:sp>
      <p:sp>
        <p:nvSpPr>
          <p:cNvPr id="5" name="Text 3"/>
          <p:cNvSpPr/>
          <p:nvPr/>
        </p:nvSpPr>
        <p:spPr>
          <a:xfrm>
            <a:off x="822960" y="260604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$[X]B</a:t>
            </a:r>
            <a:endParaRPr lang="en-US" sz="4000" dirty="0"/>
          </a:p>
        </p:txBody>
      </p:sp>
      <p:sp>
        <p:nvSpPr>
          <p:cNvPr id="6" name="Text 4"/>
          <p:cNvSpPr/>
          <p:nvPr/>
        </p:nvSpPr>
        <p:spPr>
          <a:xfrm>
            <a:off x="822960" y="35204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TAM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1097280" y="39319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Addressable Market</a:t>
            </a:r>
            <a:endParaRPr lang="en-US" sz="1100" dirty="0"/>
          </a:p>
        </p:txBody>
      </p:sp>
      <p:sp>
        <p:nvSpPr>
          <p:cNvPr id="8" name="Shape 6"/>
          <p:cNvSpPr/>
          <p:nvPr/>
        </p:nvSpPr>
        <p:spPr>
          <a:xfrm>
            <a:off x="4389120" y="2286000"/>
            <a:ext cx="3291840" cy="2743200"/>
          </a:xfrm>
          <a:prstGeom prst="roundRect">
            <a:avLst>
              <a:gd name="adj" fmla="val 2667"/>
            </a:avLst>
          </a:prstGeom>
          <a:solidFill>
            <a:srgbClr val="2563EB"/>
          </a:solidFill>
          <a:ln/>
        </p:spPr>
      </p:sp>
      <p:sp>
        <p:nvSpPr>
          <p:cNvPr id="9" name="Text 7"/>
          <p:cNvSpPr/>
          <p:nvPr/>
        </p:nvSpPr>
        <p:spPr>
          <a:xfrm>
            <a:off x="4389120" y="260604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$[X]B</a:t>
            </a:r>
            <a:endParaRPr lang="en-US" sz="4000" dirty="0"/>
          </a:p>
        </p:txBody>
      </p:sp>
      <p:sp>
        <p:nvSpPr>
          <p:cNvPr id="10" name="Text 8"/>
          <p:cNvSpPr/>
          <p:nvPr/>
        </p:nvSpPr>
        <p:spPr>
          <a:xfrm>
            <a:off x="4389120" y="35204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SAM</a:t>
            </a:r>
            <a:endParaRPr lang="en-US" sz="1400" dirty="0"/>
          </a:p>
        </p:txBody>
      </p:sp>
      <p:sp>
        <p:nvSpPr>
          <p:cNvPr id="11" name="Text 9"/>
          <p:cNvSpPr/>
          <p:nvPr/>
        </p:nvSpPr>
        <p:spPr>
          <a:xfrm>
            <a:off x="4663440" y="39319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DBEAF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Serviceable Available Market</a:t>
            </a:r>
            <a:endParaRPr lang="en-US" sz="1100" dirty="0"/>
          </a:p>
        </p:txBody>
      </p:sp>
      <p:sp>
        <p:nvSpPr>
          <p:cNvPr id="12" name="Shape 10"/>
          <p:cNvSpPr/>
          <p:nvPr/>
        </p:nvSpPr>
        <p:spPr>
          <a:xfrm>
            <a:off x="7955280" y="2286000"/>
            <a:ext cx="3291840" cy="2743200"/>
          </a:xfrm>
          <a:prstGeom prst="roundRect">
            <a:avLst>
              <a:gd name="adj" fmla="val 2667"/>
            </a:avLst>
          </a:prstGeom>
          <a:solidFill>
            <a:srgbClr val="F8FAFC"/>
          </a:solidFill>
          <a:ln/>
        </p:spPr>
      </p:sp>
      <p:sp>
        <p:nvSpPr>
          <p:cNvPr id="13" name="Text 11"/>
          <p:cNvSpPr/>
          <p:nvPr/>
        </p:nvSpPr>
        <p:spPr>
          <a:xfrm>
            <a:off x="7955280" y="2606040"/>
            <a:ext cx="32918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4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$[X]M</a:t>
            </a:r>
            <a:endParaRPr lang="en-US" sz="4000" dirty="0"/>
          </a:p>
        </p:txBody>
      </p:sp>
      <p:sp>
        <p:nvSpPr>
          <p:cNvPr id="14" name="Text 12"/>
          <p:cNvSpPr/>
          <p:nvPr/>
        </p:nvSpPr>
        <p:spPr>
          <a:xfrm>
            <a:off x="7955280" y="3520440"/>
            <a:ext cx="329184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400" b="1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SOM</a:t>
            </a:r>
            <a:endParaRPr lang="en-US" sz="1400" dirty="0"/>
          </a:p>
        </p:txBody>
      </p:sp>
      <p:sp>
        <p:nvSpPr>
          <p:cNvPr id="15" name="Text 13"/>
          <p:cNvSpPr/>
          <p:nvPr/>
        </p:nvSpPr>
        <p:spPr>
          <a:xfrm>
            <a:off x="8229600" y="3931920"/>
            <a:ext cx="27432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1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Serviceable Obtainable Market</a:t>
            </a:r>
            <a:endParaRPr lang="en-US" sz="1100" dirty="0"/>
          </a:p>
        </p:txBody>
      </p:sp>
      <p:sp>
        <p:nvSpPr>
          <p:cNvPr id="16" name="Text 14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ZolaXTech Pitch Deck Starter</a:t>
            </a:r>
            <a:endParaRPr lang="en-US" sz="900" dirty="0"/>
          </a:p>
        </p:txBody>
      </p:sp>
      <p:sp>
        <p:nvSpPr>
          <p:cNvPr id="17" name="Text 15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How It Works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548640" y="228600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4" name="Text 2"/>
          <p:cNvSpPr/>
          <p:nvPr/>
        </p:nvSpPr>
        <p:spPr>
          <a:xfrm>
            <a:off x="548640" y="2286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</a:t>
            </a:r>
            <a:endParaRPr lang="en-US" sz="1320" dirty="0"/>
          </a:p>
        </p:txBody>
      </p:sp>
      <p:sp>
        <p:nvSpPr>
          <p:cNvPr id="5" name="Text 3"/>
          <p:cNvSpPr/>
          <p:nvPr/>
        </p:nvSpPr>
        <p:spPr>
          <a:xfrm>
            <a:off x="548640" y="3017520"/>
            <a:ext cx="2423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[Step one]</a:t>
            </a:r>
            <a:endParaRPr lang="en-US" sz="1300" dirty="0"/>
          </a:p>
        </p:txBody>
      </p:sp>
      <p:sp>
        <p:nvSpPr>
          <p:cNvPr id="6" name="Shape 4"/>
          <p:cNvSpPr/>
          <p:nvPr/>
        </p:nvSpPr>
        <p:spPr>
          <a:xfrm>
            <a:off x="2990088" y="2514600"/>
            <a:ext cx="320040" cy="36576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7" name="Shape 5"/>
          <p:cNvSpPr/>
          <p:nvPr/>
        </p:nvSpPr>
        <p:spPr>
          <a:xfrm>
            <a:off x="3383280" y="2286000"/>
            <a:ext cx="548640" cy="54864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8" name="Text 6"/>
          <p:cNvSpPr/>
          <p:nvPr/>
        </p:nvSpPr>
        <p:spPr>
          <a:xfrm>
            <a:off x="3383280" y="2286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320" dirty="0"/>
          </a:p>
        </p:txBody>
      </p:sp>
      <p:sp>
        <p:nvSpPr>
          <p:cNvPr id="9" name="Text 7"/>
          <p:cNvSpPr/>
          <p:nvPr/>
        </p:nvSpPr>
        <p:spPr>
          <a:xfrm>
            <a:off x="3383280" y="3017520"/>
            <a:ext cx="2423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[Step two]</a:t>
            </a:r>
            <a:endParaRPr lang="en-US" sz="1300" dirty="0"/>
          </a:p>
        </p:txBody>
      </p:sp>
      <p:sp>
        <p:nvSpPr>
          <p:cNvPr id="10" name="Shape 8"/>
          <p:cNvSpPr/>
          <p:nvPr/>
        </p:nvSpPr>
        <p:spPr>
          <a:xfrm>
            <a:off x="5824728" y="2514600"/>
            <a:ext cx="320040" cy="36576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1" name="Shape 9"/>
          <p:cNvSpPr/>
          <p:nvPr/>
        </p:nvSpPr>
        <p:spPr>
          <a:xfrm>
            <a:off x="6217920" y="2286000"/>
            <a:ext cx="548640" cy="548640"/>
          </a:xfrm>
          <a:prstGeom prst="ellipse">
            <a:avLst/>
          </a:prstGeom>
          <a:solidFill>
            <a:srgbClr val="2563EB"/>
          </a:solidFill>
          <a:ln/>
        </p:spPr>
      </p:sp>
      <p:sp>
        <p:nvSpPr>
          <p:cNvPr id="12" name="Text 10"/>
          <p:cNvSpPr/>
          <p:nvPr/>
        </p:nvSpPr>
        <p:spPr>
          <a:xfrm>
            <a:off x="6217920" y="2286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320" dirty="0"/>
          </a:p>
        </p:txBody>
      </p:sp>
      <p:sp>
        <p:nvSpPr>
          <p:cNvPr id="13" name="Text 11"/>
          <p:cNvSpPr/>
          <p:nvPr/>
        </p:nvSpPr>
        <p:spPr>
          <a:xfrm>
            <a:off x="6217920" y="3017520"/>
            <a:ext cx="2423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[Step three]</a:t>
            </a:r>
            <a:endParaRPr lang="en-US" sz="1300" dirty="0"/>
          </a:p>
        </p:txBody>
      </p:sp>
      <p:sp>
        <p:nvSpPr>
          <p:cNvPr id="14" name="Shape 12"/>
          <p:cNvSpPr/>
          <p:nvPr/>
        </p:nvSpPr>
        <p:spPr>
          <a:xfrm>
            <a:off x="8659368" y="2514600"/>
            <a:ext cx="320040" cy="36576"/>
          </a:xfrm>
          <a:prstGeom prst="rect">
            <a:avLst/>
          </a:prstGeom>
          <a:solidFill>
            <a:srgbClr val="E2E8F0"/>
          </a:solidFill>
          <a:ln/>
        </p:spPr>
      </p:sp>
      <p:sp>
        <p:nvSpPr>
          <p:cNvPr id="15" name="Shape 13"/>
          <p:cNvSpPr/>
          <p:nvPr/>
        </p:nvSpPr>
        <p:spPr>
          <a:xfrm>
            <a:off x="9052560" y="2286000"/>
            <a:ext cx="548640" cy="54864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6" name="Text 14"/>
          <p:cNvSpPr/>
          <p:nvPr/>
        </p:nvSpPr>
        <p:spPr>
          <a:xfrm>
            <a:off x="9052560" y="228600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32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320" dirty="0"/>
          </a:p>
        </p:txBody>
      </p:sp>
      <p:sp>
        <p:nvSpPr>
          <p:cNvPr id="17" name="Text 15"/>
          <p:cNvSpPr/>
          <p:nvPr/>
        </p:nvSpPr>
        <p:spPr>
          <a:xfrm>
            <a:off x="9052560" y="3017520"/>
            <a:ext cx="2423160" cy="1645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300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[Step four]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ZolaXTech Pitch Deck Starter</a:t>
            </a:r>
            <a:endParaRPr lang="en-US" sz="900" dirty="0"/>
          </a:p>
        </p:txBody>
      </p:sp>
      <p:sp>
        <p:nvSpPr>
          <p:cNvPr id="19" name="Text 17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Business Model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[How you make money]</a:t>
            </a:r>
            <a:endParaRPr lang="en-US" sz="1400" dirty="0"/>
          </a:p>
        </p:txBody>
      </p:sp>
      <p:graphicFrame>
        <p:nvGraphicFramePr>
          <p:cNvPr id="7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2011680"/>
          <a:ext cx="10881360" cy="2560320"/>
        </p:xfrm>
        <a:graphic>
          <a:graphicData uri="http://schemas.openxmlformats.org/drawingml/2006/table">
            <a:tbl>
              <a:tblPr/>
              <a:tblGrid>
                <a:gridCol w="4206240"/>
                <a:gridCol w="3291840"/>
                <a:gridCol w="3383280"/>
              </a:tblGrid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Revenue Stream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Pricing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Target Customer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72A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[Stream 1 — e.g. Subscription]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[$X / month]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[Customer segment]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[Stream 2 — e.g. Enterprise]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[Custom]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[Customer segment]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[Stream 3 — e.g. Affiliate]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[% commission]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300" dirty="0">
                          <a:solidFill>
                            <a:srgbClr val="0F172A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[Customer segment]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 anchor="ctr">
                    <a:lnL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2E8F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ZolaXTech Pitch Deck Starter</a:t>
            </a:r>
            <a:endParaRPr lang="en-US" sz="900" dirty="0"/>
          </a:p>
        </p:txBody>
      </p:sp>
      <p:sp>
        <p:nvSpPr>
          <p:cNvPr id="6" name="Text 3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A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Traction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[Proof points that de-risk this for an investor]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563E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[X]</a:t>
            </a:r>
            <a:endParaRPr lang="en-US" sz="3600" dirty="0"/>
          </a:p>
        </p:txBody>
      </p:sp>
      <p:sp>
        <p:nvSpPr>
          <p:cNvPr id="5" name="Text 3"/>
          <p:cNvSpPr/>
          <p:nvPr/>
        </p:nvSpPr>
        <p:spPr>
          <a:xfrm>
            <a:off x="548640" y="320040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Users / Customers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3337560" y="228600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563E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[X]%</a:t>
            </a:r>
            <a:endParaRPr lang="en-US" sz="3600" dirty="0"/>
          </a:p>
        </p:txBody>
      </p:sp>
      <p:sp>
        <p:nvSpPr>
          <p:cNvPr id="7" name="Text 5"/>
          <p:cNvSpPr/>
          <p:nvPr/>
        </p:nvSpPr>
        <p:spPr>
          <a:xfrm>
            <a:off x="3337560" y="320040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Month-over-month growth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6126480" y="228600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563E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$[X]</a:t>
            </a:r>
            <a:endParaRPr lang="en-US" sz="3600" dirty="0"/>
          </a:p>
        </p:txBody>
      </p:sp>
      <p:sp>
        <p:nvSpPr>
          <p:cNvPr id="9" name="Text 7"/>
          <p:cNvSpPr/>
          <p:nvPr/>
        </p:nvSpPr>
        <p:spPr>
          <a:xfrm>
            <a:off x="6126480" y="320040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Revenue (ARR/MRR)</a:t>
            </a:r>
            <a:endParaRPr lang="en-US" sz="1200" dirty="0"/>
          </a:p>
        </p:txBody>
      </p:sp>
      <p:sp>
        <p:nvSpPr>
          <p:cNvPr id="10" name="Text 8"/>
          <p:cNvSpPr/>
          <p:nvPr/>
        </p:nvSpPr>
        <p:spPr>
          <a:xfrm>
            <a:off x="8915400" y="228600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563EB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[X]</a:t>
            </a:r>
            <a:endParaRPr lang="en-US" sz="3600" dirty="0"/>
          </a:p>
        </p:txBody>
      </p:sp>
      <p:sp>
        <p:nvSpPr>
          <p:cNvPr id="11" name="Text 9"/>
          <p:cNvSpPr/>
          <p:nvPr/>
        </p:nvSpPr>
        <p:spPr>
          <a:xfrm>
            <a:off x="8915400" y="3200400"/>
            <a:ext cx="256032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20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partnerships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548640" y="4206240"/>
            <a:ext cx="11064240" cy="1737360"/>
          </a:xfrm>
          <a:prstGeom prst="roundRect">
            <a:avLst>
              <a:gd name="adj" fmla="val 3158"/>
            </a:avLst>
          </a:prstGeom>
          <a:solidFill>
            <a:srgbClr val="FFFFFF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822960" y="4206240"/>
            <a:ext cx="10515600" cy="17373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[Add a simple growth chart here — Insert &gt; Chart, or paste one from your analytics tool]</a:t>
            </a:r>
            <a:endParaRPr lang="en-US" sz="1200" dirty="0"/>
          </a:p>
        </p:txBody>
      </p:sp>
      <p:sp>
        <p:nvSpPr>
          <p:cNvPr id="14" name="Text 12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ZolaXTech Pitch Deck Starter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73152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000" b="1" dirty="0">
                <a:solidFill>
                  <a:srgbClr val="0F172A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Team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548640" y="1051560"/>
            <a:ext cx="9601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i="1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[Why this team is the right one to solve this problem]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1600200" y="2103120"/>
            <a:ext cx="1280160" cy="1280160"/>
          </a:xfrm>
          <a:prstGeom prst="ellipse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1600200" y="210312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[Photo]</a:t>
            </a:r>
            <a:endParaRPr lang="en-US" sz="1000" dirty="0"/>
          </a:p>
        </p:txBody>
      </p:sp>
      <p:sp>
        <p:nvSpPr>
          <p:cNvPr id="6" name="Text 4"/>
          <p:cNvSpPr/>
          <p:nvPr/>
        </p:nvSpPr>
        <p:spPr>
          <a:xfrm>
            <a:off x="685800" y="35204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685800" y="38862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[Title, e.g. CEO]</a:t>
            </a:r>
            <a:endParaRPr lang="en-US" sz="1200" dirty="0"/>
          </a:p>
        </p:txBody>
      </p:sp>
      <p:sp>
        <p:nvSpPr>
          <p:cNvPr id="8" name="Text 6"/>
          <p:cNvSpPr/>
          <p:nvPr/>
        </p:nvSpPr>
        <p:spPr>
          <a:xfrm>
            <a:off x="868680" y="425196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[One-line relevant background]</a:t>
            </a:r>
            <a:endParaRPr lang="en-US" sz="1050" dirty="0"/>
          </a:p>
        </p:txBody>
      </p:sp>
      <p:sp>
        <p:nvSpPr>
          <p:cNvPr id="9" name="Shape 7"/>
          <p:cNvSpPr/>
          <p:nvPr/>
        </p:nvSpPr>
        <p:spPr>
          <a:xfrm>
            <a:off x="5166360" y="2103120"/>
            <a:ext cx="1280160" cy="1280160"/>
          </a:xfrm>
          <a:prstGeom prst="ellipse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5166360" y="210312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[Photo]</a:t>
            </a:r>
            <a:endParaRPr lang="en-US" sz="1000" dirty="0"/>
          </a:p>
        </p:txBody>
      </p:sp>
      <p:sp>
        <p:nvSpPr>
          <p:cNvPr id="11" name="Text 9"/>
          <p:cNvSpPr/>
          <p:nvPr/>
        </p:nvSpPr>
        <p:spPr>
          <a:xfrm>
            <a:off x="4251960" y="35204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500" dirty="0"/>
          </a:p>
        </p:txBody>
      </p:sp>
      <p:sp>
        <p:nvSpPr>
          <p:cNvPr id="12" name="Text 10"/>
          <p:cNvSpPr/>
          <p:nvPr/>
        </p:nvSpPr>
        <p:spPr>
          <a:xfrm>
            <a:off x="4251960" y="38862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[Title, e.g. CTO]</a:t>
            </a:r>
            <a:endParaRPr lang="en-US" sz="1200" dirty="0"/>
          </a:p>
        </p:txBody>
      </p:sp>
      <p:sp>
        <p:nvSpPr>
          <p:cNvPr id="13" name="Text 11"/>
          <p:cNvSpPr/>
          <p:nvPr/>
        </p:nvSpPr>
        <p:spPr>
          <a:xfrm>
            <a:off x="4434840" y="425196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[One-line relevant background]</a:t>
            </a:r>
            <a:endParaRPr lang="en-US" sz="1050" dirty="0"/>
          </a:p>
        </p:txBody>
      </p:sp>
      <p:sp>
        <p:nvSpPr>
          <p:cNvPr id="14" name="Shape 12"/>
          <p:cNvSpPr/>
          <p:nvPr/>
        </p:nvSpPr>
        <p:spPr>
          <a:xfrm>
            <a:off x="8732520" y="2103120"/>
            <a:ext cx="1280160" cy="1280160"/>
          </a:xfrm>
          <a:prstGeom prst="ellipse">
            <a:avLst/>
          </a:prstGeom>
          <a:solidFill>
            <a:srgbClr val="F8FAFC"/>
          </a:solidFill>
          <a:ln w="12700">
            <a:solidFill>
              <a:srgbClr val="E2E8F0"/>
            </a:solidFill>
            <a:prstDash val="solid"/>
          </a:ln>
        </p:spPr>
      </p:sp>
      <p:sp>
        <p:nvSpPr>
          <p:cNvPr id="15" name="Text 13"/>
          <p:cNvSpPr/>
          <p:nvPr/>
        </p:nvSpPr>
        <p:spPr>
          <a:xfrm>
            <a:off x="8732520" y="2103120"/>
            <a:ext cx="128016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[Photo]</a:t>
            </a:r>
            <a:endParaRPr lang="en-US" sz="1000" dirty="0"/>
          </a:p>
        </p:txBody>
      </p:sp>
      <p:sp>
        <p:nvSpPr>
          <p:cNvPr id="16" name="Text 14"/>
          <p:cNvSpPr/>
          <p:nvPr/>
        </p:nvSpPr>
        <p:spPr>
          <a:xfrm>
            <a:off x="7818120" y="3520440"/>
            <a:ext cx="31089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500" b="1" dirty="0">
                <a:solidFill>
                  <a:srgbClr val="0F172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[Name]</a:t>
            </a:r>
            <a:endParaRPr lang="en-US" sz="1500" dirty="0"/>
          </a:p>
        </p:txBody>
      </p:sp>
      <p:sp>
        <p:nvSpPr>
          <p:cNvPr id="17" name="Text 15"/>
          <p:cNvSpPr/>
          <p:nvPr/>
        </p:nvSpPr>
        <p:spPr>
          <a:xfrm>
            <a:off x="7818120" y="3886200"/>
            <a:ext cx="310896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2563E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[Title, e.g. COO]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8001000" y="4251960"/>
            <a:ext cx="2743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1050" dirty="0">
                <a:solidFill>
                  <a:srgbClr val="475569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[One-line relevant background]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57200" y="653796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ZolaXTech Pitch Deck Starter</a:t>
            </a:r>
            <a:endParaRPr lang="en-US" sz="900" dirty="0"/>
          </a:p>
        </p:txBody>
      </p:sp>
      <p:sp>
        <p:nvSpPr>
          <p:cNvPr id="20" name="Text 18"/>
          <p:cNvSpPr/>
          <p:nvPr/>
        </p:nvSpPr>
        <p:spPr>
          <a:xfrm>
            <a:off x="11521440" y="653796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F172A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1371600" y="-1371600"/>
            <a:ext cx="4114800" cy="4114800"/>
          </a:xfrm>
          <a:prstGeom prst="ellipse">
            <a:avLst/>
          </a:prstGeom>
          <a:solidFill>
            <a:srgbClr val="1E293B"/>
          </a:solidFill>
          <a:ln/>
        </p:spPr>
      </p:sp>
      <p:sp>
        <p:nvSpPr>
          <p:cNvPr id="3" name="Text 1"/>
          <p:cNvSpPr/>
          <p:nvPr/>
        </p:nvSpPr>
        <p:spPr>
          <a:xfrm>
            <a:off x="822960" y="146304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mbria" pitchFamily="34" charset="0"/>
                <a:ea typeface="Cambria" pitchFamily="34" charset="-122"/>
                <a:cs typeface="Cambria" pitchFamily="34" charset="-120"/>
              </a:rPr>
              <a:t>The Ask</a:t>
            </a:r>
            <a:endParaRPr lang="en-US" sz="3200" dirty="0"/>
          </a:p>
        </p:txBody>
      </p:sp>
      <p:sp>
        <p:nvSpPr>
          <p:cNvPr id="4" name="Text 2"/>
          <p:cNvSpPr/>
          <p:nvPr/>
        </p:nvSpPr>
        <p:spPr>
          <a:xfrm>
            <a:off x="822960" y="2286000"/>
            <a:ext cx="987552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700" dirty="0">
                <a:solidFill>
                  <a:srgbClr val="CBD5E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We're raising $[X] to [primary use of funds — e.g. reach 10,000 users and hire two engineers].</a:t>
            </a:r>
            <a:endParaRPr lang="en-US" sz="1700" dirty="0"/>
          </a:p>
        </p:txBody>
      </p:sp>
      <p:sp>
        <p:nvSpPr>
          <p:cNvPr id="5" name="Shape 3"/>
          <p:cNvSpPr/>
          <p:nvPr/>
        </p:nvSpPr>
        <p:spPr>
          <a:xfrm>
            <a:off x="822960" y="3474720"/>
            <a:ext cx="365760" cy="3657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6" name="Text 4"/>
          <p:cNvSpPr/>
          <p:nvPr/>
        </p:nvSpPr>
        <p:spPr>
          <a:xfrm>
            <a:off x="822960" y="347472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880" dirty="0"/>
          </a:p>
        </p:txBody>
      </p:sp>
      <p:sp>
        <p:nvSpPr>
          <p:cNvPr id="7" name="Text 5"/>
          <p:cNvSpPr/>
          <p:nvPr/>
        </p:nvSpPr>
        <p:spPr>
          <a:xfrm>
            <a:off x="1371600" y="3456432"/>
            <a:ext cx="8686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[Use of funds 1 — e.g. Product development, 40%]</a:t>
            </a:r>
            <a:endParaRPr lang="en-US" sz="1300" dirty="0"/>
          </a:p>
        </p:txBody>
      </p:sp>
      <p:sp>
        <p:nvSpPr>
          <p:cNvPr id="8" name="Shape 6"/>
          <p:cNvSpPr/>
          <p:nvPr/>
        </p:nvSpPr>
        <p:spPr>
          <a:xfrm>
            <a:off x="822960" y="4069080"/>
            <a:ext cx="365760" cy="3657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9" name="Text 7"/>
          <p:cNvSpPr/>
          <p:nvPr/>
        </p:nvSpPr>
        <p:spPr>
          <a:xfrm>
            <a:off x="822960" y="406908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880" dirty="0"/>
          </a:p>
        </p:txBody>
      </p:sp>
      <p:sp>
        <p:nvSpPr>
          <p:cNvPr id="10" name="Text 8"/>
          <p:cNvSpPr/>
          <p:nvPr/>
        </p:nvSpPr>
        <p:spPr>
          <a:xfrm>
            <a:off x="1371600" y="4050792"/>
            <a:ext cx="8686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[Use of funds 2 — e.g. Hiring, 35%]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822960" y="4663440"/>
            <a:ext cx="365760" cy="365760"/>
          </a:xfrm>
          <a:prstGeom prst="ellipse">
            <a:avLst/>
          </a:prstGeom>
          <a:solidFill>
            <a:srgbClr val="0891B2"/>
          </a:solidFill>
          <a:ln/>
        </p:spPr>
      </p:sp>
      <p:sp>
        <p:nvSpPr>
          <p:cNvPr id="12" name="Text 10"/>
          <p:cNvSpPr/>
          <p:nvPr/>
        </p:nvSpPr>
        <p:spPr>
          <a:xfrm>
            <a:off x="822960" y="4663440"/>
            <a:ext cx="365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88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→</a:t>
            </a:r>
            <a:endParaRPr lang="en-US" sz="880" dirty="0"/>
          </a:p>
        </p:txBody>
      </p:sp>
      <p:sp>
        <p:nvSpPr>
          <p:cNvPr id="13" name="Text 11"/>
          <p:cNvSpPr/>
          <p:nvPr/>
        </p:nvSpPr>
        <p:spPr>
          <a:xfrm>
            <a:off x="1371600" y="4645152"/>
            <a:ext cx="8686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[Use of funds 3 — e.g. Marketing, 25%]</a:t>
            </a:r>
            <a:endParaRPr lang="en-US" sz="1300" dirty="0"/>
          </a:p>
        </p:txBody>
      </p:sp>
      <p:sp>
        <p:nvSpPr>
          <p:cNvPr id="14" name="Text 12"/>
          <p:cNvSpPr/>
          <p:nvPr/>
        </p:nvSpPr>
        <p:spPr>
          <a:xfrm>
            <a:off x="822960" y="6035040"/>
            <a:ext cx="8229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200" dirty="0">
                <a:solidFill>
                  <a:srgbClr val="94A3B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[Founder Name]  ·  [email@company.com]  ·  [phone]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2026-07-17T06:55:11Z</dcterms:created>
  <dcterms:modified xsi:type="dcterms:W3CDTF">2026-07-17T06:55:11Z</dcterms:modified>
</cp:coreProperties>
</file>